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0" r:id="rId3"/>
    <p:sldId id="271" r:id="rId4"/>
    <p:sldId id="272" r:id="rId5"/>
    <p:sldId id="274" r:id="rId6"/>
    <p:sldId id="278" r:id="rId7"/>
    <p:sldId id="257" r:id="rId8"/>
    <p:sldId id="258" r:id="rId9"/>
    <p:sldId id="259" r:id="rId10"/>
    <p:sldId id="260" r:id="rId11"/>
    <p:sldId id="261" r:id="rId12"/>
    <p:sldId id="262" r:id="rId13"/>
    <p:sldId id="263" r:id="rId14"/>
    <p:sldId id="264" r:id="rId15"/>
    <p:sldId id="273" r:id="rId16"/>
    <p:sldId id="266" r:id="rId17"/>
    <p:sldId id="275" r:id="rId18"/>
    <p:sldId id="276" r:id="rId19"/>
    <p:sldId id="280" r:id="rId20"/>
    <p:sldId id="277"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CC66"/>
    <a:srgbClr val="660066"/>
    <a:srgbClr val="FF66CC"/>
    <a:srgbClr val="CC0066"/>
    <a:srgbClr val="FF0066"/>
    <a:srgbClr val="CC99FF"/>
    <a:srgbClr val="CC66FF"/>
    <a:srgbClr val="9900CC"/>
    <a:srgbClr val="CC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2" autoAdjust="0"/>
    <p:restoredTop sz="93011" autoAdjust="0"/>
  </p:normalViewPr>
  <p:slideViewPr>
    <p:cSldViewPr>
      <p:cViewPr>
        <p:scale>
          <a:sx n="50" d="100"/>
          <a:sy n="50" d="100"/>
        </p:scale>
        <p:origin x="-1938" y="-474"/>
      </p:cViewPr>
      <p:guideLst>
        <p:guide orient="horz" pos="2160"/>
        <p:guide pos="2880"/>
      </p:guideLst>
    </p:cSldViewPr>
  </p:slideViewPr>
  <p:outlineViewPr>
    <p:cViewPr>
      <p:scale>
        <a:sx n="33" d="100"/>
        <a:sy n="33" d="100"/>
      </p:scale>
      <p:origin x="0" y="105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029"/>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F87A2-F9AC-4A64-A24F-621D3F2EED8E}" type="datetimeFigureOut">
              <a:rPr lang="en-029" smtClean="0"/>
              <a:pPr/>
              <a:t>21/04/2016</a:t>
            </a:fld>
            <a:endParaRPr lang="en-029"/>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029"/>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029"/>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0CE147-3BF8-4D81-95D5-E396FE9831D0}" type="slidenum">
              <a:rPr lang="en-029" smtClean="0"/>
              <a:pPr/>
              <a:t>‹#›</a:t>
            </a:fld>
            <a:endParaRPr lang="en-029"/>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029" dirty="0" smtClean="0"/>
              <a:t>Birch Grove Roman Catholic</a:t>
            </a:r>
            <a:endParaRPr lang="en-029" dirty="0"/>
          </a:p>
        </p:txBody>
      </p:sp>
      <p:sp>
        <p:nvSpPr>
          <p:cNvPr id="4" name="Slide Number Placeholder 3"/>
          <p:cNvSpPr>
            <a:spLocks noGrp="1"/>
          </p:cNvSpPr>
          <p:nvPr>
            <p:ph type="sldNum" sz="quarter" idx="10"/>
          </p:nvPr>
        </p:nvSpPr>
        <p:spPr/>
        <p:txBody>
          <a:bodyPr/>
          <a:lstStyle/>
          <a:p>
            <a:fld id="{770CE147-3BF8-4D81-95D5-E396FE9831D0}" type="slidenum">
              <a:rPr lang="en-029" smtClean="0"/>
              <a:pPr/>
              <a:t>1</a:t>
            </a:fld>
            <a:endParaRPr lang="en-029"/>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fld id="{770CE147-3BF8-4D81-95D5-E396FE9831D0}" type="slidenum">
              <a:rPr lang="en-029" smtClean="0"/>
              <a:pPr/>
              <a:t>2</a:t>
            </a:fld>
            <a:endParaRPr lang="en-029"/>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a:p>
        </p:txBody>
      </p:sp>
      <p:sp>
        <p:nvSpPr>
          <p:cNvPr id="4" name="Date Placeholder 3"/>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66A10-CBCF-4E8E-BEF2-DA4C598E3088}" type="datetimeFigureOut">
              <a:rPr lang="en-029" smtClean="0"/>
              <a:pPr/>
              <a:t>21/04/2016</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E9F59A05-D40D-47F5-BDBD-D9D5898D169D}" type="slidenum">
              <a:rPr lang="en-029" smtClean="0"/>
              <a:pPr/>
              <a:t>‹#›</a:t>
            </a:fld>
            <a:endParaRPr lang="en-02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029"/>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66A10-CBCF-4E8E-BEF2-DA4C598E3088}" type="datetimeFigureOut">
              <a:rPr lang="en-029" smtClean="0"/>
              <a:pPr/>
              <a:t>21/04/2016</a:t>
            </a:fld>
            <a:endParaRPr lang="en-029"/>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59A05-D40D-47F5-BDBD-D9D5898D169D}" type="slidenum">
              <a:rPr lang="en-029" smtClean="0"/>
              <a:pPr/>
              <a:t>‹#›</a:t>
            </a:fld>
            <a:endParaRPr lang="en-029"/>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2505836D-31EE-423E-8FCF-4B2DEABD26F7"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cid:E572C077-CFCA-41F7-9315-04F0459B53E2"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cid:5666FF5A-1AD0-4A16-98B0-2FBC3E3F4FC9"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D04867BC-6CAD-412C-8EA3-9745699A28E5"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cid:0CAD8D9B-DBA3-4B9F-8679-502C23B9C4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438401"/>
          </a:xfrm>
          <a:solidFill>
            <a:srgbClr val="0070C0"/>
          </a:solidFill>
        </p:spPr>
        <p:txBody>
          <a:bodyPr>
            <a:normAutofit/>
          </a:bodyPr>
          <a:lstStyle/>
          <a:p>
            <a:r>
              <a:rPr lang="en-029" sz="4800" dirty="0" smtClean="0">
                <a:solidFill>
                  <a:schemeClr val="bg1"/>
                </a:solidFill>
                <a:latin typeface="Berlin Sans FB Demi" pitchFamily="34" charset="0"/>
              </a:rPr>
              <a:t>Hands Across the Sea</a:t>
            </a:r>
            <a:br>
              <a:rPr lang="en-029" sz="4800" dirty="0" smtClean="0">
                <a:solidFill>
                  <a:schemeClr val="bg1"/>
                </a:solidFill>
                <a:latin typeface="Berlin Sans FB Demi" pitchFamily="34" charset="0"/>
              </a:rPr>
            </a:br>
            <a:r>
              <a:rPr lang="en-029" sz="4800" dirty="0" smtClean="0">
                <a:solidFill>
                  <a:schemeClr val="bg1"/>
                </a:solidFill>
                <a:latin typeface="Berlin Sans FB Demi" pitchFamily="34" charset="0"/>
              </a:rPr>
              <a:t>Student Librarians Programme</a:t>
            </a:r>
            <a:endParaRPr lang="en-029" sz="4800" dirty="0">
              <a:solidFill>
                <a:schemeClr val="bg1"/>
              </a:solidFill>
              <a:latin typeface="Berlin Sans FB Demi" pitchFamily="34" charset="0"/>
            </a:endParaRPr>
          </a:p>
        </p:txBody>
      </p:sp>
      <p:sp>
        <p:nvSpPr>
          <p:cNvPr id="3" name="Subtitle 2"/>
          <p:cNvSpPr>
            <a:spLocks noGrp="1"/>
          </p:cNvSpPr>
          <p:nvPr>
            <p:ph type="subTitle" idx="1"/>
          </p:nvPr>
        </p:nvSpPr>
        <p:spPr>
          <a:xfrm>
            <a:off x="1371600" y="3048000"/>
            <a:ext cx="6400800" cy="2590800"/>
          </a:xfrm>
        </p:spPr>
        <p:txBody>
          <a:bodyPr/>
          <a:lstStyle/>
          <a:p>
            <a:endParaRPr lang="en-029" dirty="0"/>
          </a:p>
        </p:txBody>
      </p:sp>
      <p:pic>
        <p:nvPicPr>
          <p:cNvPr id="1026" name="Picture 2"/>
          <p:cNvPicPr>
            <a:picLocks noChangeAspect="1" noChangeArrowheads="1"/>
          </p:cNvPicPr>
          <p:nvPr/>
        </p:nvPicPr>
        <p:blipFill>
          <a:blip r:embed="rId3" cstate="print"/>
          <a:srcRect/>
          <a:stretch>
            <a:fillRect/>
          </a:stretch>
        </p:blipFill>
        <p:spPr bwMode="auto">
          <a:xfrm>
            <a:off x="685800" y="2895600"/>
            <a:ext cx="7772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Classifying Books</a:t>
            </a:r>
            <a:endParaRPr lang="en-029" dirty="0"/>
          </a:p>
        </p:txBody>
      </p:sp>
      <p:sp>
        <p:nvSpPr>
          <p:cNvPr id="3" name="Content Placeholder 2"/>
          <p:cNvSpPr>
            <a:spLocks noGrp="1"/>
          </p:cNvSpPr>
          <p:nvPr>
            <p:ph sz="half" idx="1"/>
          </p:nvPr>
        </p:nvSpPr>
        <p:spPr>
          <a:solidFill>
            <a:srgbClr val="00B050"/>
          </a:solidFill>
        </p:spPr>
        <p:txBody>
          <a:bodyPr/>
          <a:lstStyle/>
          <a:p>
            <a:pPr>
              <a:buNone/>
            </a:pPr>
            <a:r>
              <a:rPr lang="en-029" b="1" dirty="0" smtClean="0"/>
              <a:t>Level 3 Green</a:t>
            </a:r>
          </a:p>
          <a:p>
            <a:pPr>
              <a:buNone/>
            </a:pPr>
            <a:r>
              <a:rPr lang="en-029" dirty="0" smtClean="0"/>
              <a:t>Grades 5 and 6</a:t>
            </a:r>
          </a:p>
          <a:p>
            <a:pPr>
              <a:buNone/>
            </a:pPr>
            <a:endParaRPr lang="en-029" dirty="0"/>
          </a:p>
          <a:p>
            <a:pPr>
              <a:buNone/>
            </a:pPr>
            <a:r>
              <a:rPr lang="en-029" dirty="0" smtClean="0"/>
              <a:t>. Full pages of small letter sizes</a:t>
            </a:r>
          </a:p>
          <a:p>
            <a:pPr>
              <a:buNone/>
            </a:pPr>
            <a:r>
              <a:rPr lang="en-029" dirty="0" smtClean="0"/>
              <a:t>. More advanced vocabulary</a:t>
            </a:r>
          </a:p>
          <a:p>
            <a:pPr>
              <a:buNone/>
            </a:pPr>
            <a:r>
              <a:rPr lang="en-029" dirty="0" smtClean="0"/>
              <a:t>. Generally no pictures</a:t>
            </a:r>
            <a:endParaRPr lang="en-029" dirty="0"/>
          </a:p>
        </p:txBody>
      </p:sp>
      <p:pic>
        <p:nvPicPr>
          <p:cNvPr id="5" name="2505836D-31EE-423E-8FCF-4B2DEABD26F7" descr="image3.JPG"/>
          <p:cNvPicPr>
            <a:picLocks noGrp="1"/>
          </p:cNvPicPr>
          <p:nvPr>
            <p:ph sz="half" idx="2"/>
          </p:nvPr>
        </p:nvPicPr>
        <p:blipFill>
          <a:blip r:embed="rId2" r:link="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648200" y="1843881"/>
            <a:ext cx="4038600" cy="40386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rgbClr val="C00000"/>
          </a:solidFill>
        </p:spPr>
        <p:txBody>
          <a:bodyPr>
            <a:normAutofit/>
          </a:bodyPr>
          <a:lstStyle/>
          <a:p>
            <a:r>
              <a:rPr lang="en-029" sz="6000" b="1" dirty="0" smtClean="0">
                <a:solidFill>
                  <a:srgbClr val="FFCC66"/>
                </a:solidFill>
                <a:latin typeface="Tempus Sans ITC" pitchFamily="82" charset="0"/>
              </a:rPr>
              <a:t>Classifying Books</a:t>
            </a:r>
            <a:endParaRPr lang="en-029" sz="6000" b="1" dirty="0">
              <a:solidFill>
                <a:srgbClr val="FFCC66"/>
              </a:solidFill>
              <a:latin typeface="Tempus Sans ITC" pitchFamily="82" charset="0"/>
            </a:endParaRPr>
          </a:p>
        </p:txBody>
      </p:sp>
      <p:sp>
        <p:nvSpPr>
          <p:cNvPr id="3" name="Content Placeholder 2"/>
          <p:cNvSpPr>
            <a:spLocks noGrp="1"/>
          </p:cNvSpPr>
          <p:nvPr>
            <p:ph sz="half" idx="1"/>
          </p:nvPr>
        </p:nvSpPr>
        <p:spPr>
          <a:solidFill>
            <a:srgbClr val="FF0000"/>
          </a:solidFill>
        </p:spPr>
        <p:txBody>
          <a:bodyPr/>
          <a:lstStyle/>
          <a:p>
            <a:pPr>
              <a:buNone/>
            </a:pPr>
            <a:r>
              <a:rPr lang="en-029" b="1" dirty="0" smtClean="0">
                <a:solidFill>
                  <a:srgbClr val="FFCC66"/>
                </a:solidFill>
              </a:rPr>
              <a:t>Reference</a:t>
            </a:r>
          </a:p>
          <a:p>
            <a:pPr>
              <a:buNone/>
            </a:pPr>
            <a:r>
              <a:rPr lang="en-029" dirty="0" smtClean="0">
                <a:solidFill>
                  <a:srgbClr val="FFCC66"/>
                </a:solidFill>
              </a:rPr>
              <a:t>Books that the students are not allowed to take home.</a:t>
            </a:r>
          </a:p>
          <a:p>
            <a:pPr>
              <a:buNone/>
            </a:pPr>
            <a:r>
              <a:rPr lang="en-029" dirty="0" smtClean="0">
                <a:solidFill>
                  <a:srgbClr val="FFCC66"/>
                </a:solidFill>
              </a:rPr>
              <a:t>Mainly  nonfiction books covering a wide variety of topics</a:t>
            </a:r>
          </a:p>
          <a:p>
            <a:pPr>
              <a:buNone/>
            </a:pPr>
            <a:r>
              <a:rPr lang="en-029" dirty="0" smtClean="0">
                <a:solidFill>
                  <a:srgbClr val="FFCC66"/>
                </a:solidFill>
              </a:rPr>
              <a:t>Encyclopaedias, dictionaries and atlases</a:t>
            </a:r>
            <a:r>
              <a:rPr lang="en-029" dirty="0" smtClean="0"/>
              <a:t>.</a:t>
            </a:r>
            <a:endParaRPr lang="en-029" dirty="0"/>
          </a:p>
        </p:txBody>
      </p:sp>
      <p:pic>
        <p:nvPicPr>
          <p:cNvPr id="5" name="E572C077-CFCA-41F7-9315-04F0459B53E2" descr="image1.JPG"/>
          <p:cNvPicPr>
            <a:picLocks noGrp="1"/>
          </p:cNvPicPr>
          <p:nvPr>
            <p:ph sz="half" idx="2"/>
          </p:nvPr>
        </p:nvPicPr>
        <p:blipFill>
          <a:blip r:embed="rId2" r:link="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495800" y="1600200"/>
            <a:ext cx="4191000" cy="44958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6">
              <a:lumMod val="50000"/>
            </a:schemeClr>
          </a:solidFill>
        </p:spPr>
        <p:txBody>
          <a:bodyPr>
            <a:normAutofit/>
          </a:bodyPr>
          <a:lstStyle/>
          <a:p>
            <a:r>
              <a:rPr lang="en-029" sz="6600" dirty="0" smtClean="0">
                <a:solidFill>
                  <a:schemeClr val="accent6">
                    <a:lumMod val="40000"/>
                    <a:lumOff val="60000"/>
                  </a:schemeClr>
                </a:solidFill>
              </a:rPr>
              <a:t>Classifying Books</a:t>
            </a:r>
            <a:endParaRPr lang="en-029" sz="6600" dirty="0">
              <a:solidFill>
                <a:schemeClr val="accent6">
                  <a:lumMod val="40000"/>
                  <a:lumOff val="60000"/>
                </a:schemeClr>
              </a:solidFill>
            </a:endParaRPr>
          </a:p>
        </p:txBody>
      </p:sp>
      <p:sp>
        <p:nvSpPr>
          <p:cNvPr id="3" name="Content Placeholder 2"/>
          <p:cNvSpPr>
            <a:spLocks noGrp="1"/>
          </p:cNvSpPr>
          <p:nvPr>
            <p:ph sz="half" idx="1"/>
          </p:nvPr>
        </p:nvSpPr>
        <p:spPr>
          <a:solidFill>
            <a:schemeClr val="accent6"/>
          </a:solidFill>
        </p:spPr>
        <p:txBody>
          <a:bodyPr/>
          <a:lstStyle/>
          <a:p>
            <a:pPr>
              <a:buNone/>
            </a:pPr>
            <a:r>
              <a:rPr lang="en-029" dirty="0" smtClean="0">
                <a:solidFill>
                  <a:srgbClr val="C00000"/>
                </a:solidFill>
              </a:rPr>
              <a:t>Teachers</a:t>
            </a:r>
          </a:p>
          <a:p>
            <a:pPr>
              <a:buNone/>
            </a:pPr>
            <a:endParaRPr lang="en-029" dirty="0" smtClean="0">
              <a:solidFill>
                <a:srgbClr val="C00000"/>
              </a:solidFill>
            </a:endParaRPr>
          </a:p>
          <a:p>
            <a:pPr>
              <a:buNone/>
            </a:pPr>
            <a:r>
              <a:rPr lang="en-029" dirty="0" smtClean="0">
                <a:solidFill>
                  <a:srgbClr val="C00000"/>
                </a:solidFill>
              </a:rPr>
              <a:t>. Mature books</a:t>
            </a:r>
          </a:p>
          <a:p>
            <a:pPr>
              <a:buNone/>
            </a:pPr>
            <a:r>
              <a:rPr lang="en-029" dirty="0" smtClean="0">
                <a:solidFill>
                  <a:srgbClr val="C00000"/>
                </a:solidFill>
              </a:rPr>
              <a:t>. Curriculum books</a:t>
            </a:r>
          </a:p>
          <a:p>
            <a:pPr>
              <a:buNone/>
            </a:pPr>
            <a:r>
              <a:rPr lang="en-029" dirty="0" smtClean="0">
                <a:solidFill>
                  <a:srgbClr val="C00000"/>
                </a:solidFill>
              </a:rPr>
              <a:t>. Charts</a:t>
            </a:r>
          </a:p>
          <a:p>
            <a:pPr>
              <a:buNone/>
            </a:pPr>
            <a:r>
              <a:rPr lang="en-029" dirty="0" smtClean="0">
                <a:solidFill>
                  <a:srgbClr val="C00000"/>
                </a:solidFill>
              </a:rPr>
              <a:t>. Supplies</a:t>
            </a:r>
          </a:p>
          <a:p>
            <a:pPr>
              <a:buNone/>
            </a:pPr>
            <a:endParaRPr lang="en-029" dirty="0">
              <a:solidFill>
                <a:srgbClr val="C00000"/>
              </a:solidFill>
            </a:endParaRPr>
          </a:p>
        </p:txBody>
      </p:sp>
      <p:pic>
        <p:nvPicPr>
          <p:cNvPr id="5" name="5666FF5A-1AD0-4A16-98B0-2FBC3E3F4FC9" descr="image1.JPG"/>
          <p:cNvPicPr>
            <a:picLocks noGrp="1"/>
          </p:cNvPicPr>
          <p:nvPr>
            <p:ph sz="half" idx="2"/>
          </p:nvPr>
        </p:nvPicPr>
        <p:blipFill>
          <a:blip r:embed="rId2" r:link="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495800" y="1600200"/>
            <a:ext cx="4191000" cy="44958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solidFill>
            <a:srgbClr val="FFC000"/>
          </a:solidFill>
        </p:spPr>
        <p:txBody>
          <a:bodyPr>
            <a:normAutofit/>
          </a:bodyPr>
          <a:lstStyle/>
          <a:p>
            <a:r>
              <a:rPr lang="en-029" sz="6000" b="1" dirty="0" smtClean="0">
                <a:solidFill>
                  <a:srgbClr val="0070C0"/>
                </a:solidFill>
                <a:latin typeface="Tempus Sans ITC" pitchFamily="82" charset="0"/>
                <a:cs typeface="Mongolian Baiti" pitchFamily="66" charset="0"/>
              </a:rPr>
              <a:t>Books inventory</a:t>
            </a:r>
            <a:endParaRPr lang="en-029" sz="6000" b="1" dirty="0">
              <a:solidFill>
                <a:srgbClr val="0070C0"/>
              </a:solidFill>
              <a:latin typeface="Tempus Sans ITC" pitchFamily="82" charset="0"/>
              <a:cs typeface="Mongolian Baiti" pitchFamily="66" charset="0"/>
            </a:endParaRPr>
          </a:p>
        </p:txBody>
      </p:sp>
      <p:sp>
        <p:nvSpPr>
          <p:cNvPr id="3" name="Content Placeholder 2"/>
          <p:cNvSpPr>
            <a:spLocks noGrp="1"/>
          </p:cNvSpPr>
          <p:nvPr>
            <p:ph idx="1"/>
          </p:nvPr>
        </p:nvSpPr>
        <p:spPr>
          <a:xfrm>
            <a:off x="457200" y="1447800"/>
            <a:ext cx="8229600" cy="4678363"/>
          </a:xfrm>
          <a:solidFill>
            <a:srgbClr val="FFCC66"/>
          </a:solidFill>
        </p:spPr>
        <p:txBody>
          <a:bodyPr/>
          <a:lstStyle/>
          <a:p>
            <a:pPr>
              <a:buNone/>
            </a:pPr>
            <a:r>
              <a:rPr lang="en-029" dirty="0" smtClean="0">
                <a:solidFill>
                  <a:srgbClr val="002060"/>
                </a:solidFill>
              </a:rPr>
              <a:t>New books in a library are each even a number. The number is used to identify the book and to show the year it was given to the library.</a:t>
            </a:r>
          </a:p>
          <a:p>
            <a:pPr>
              <a:buNone/>
            </a:pPr>
            <a:r>
              <a:rPr lang="en-029" dirty="0" smtClean="0">
                <a:solidFill>
                  <a:srgbClr val="002060"/>
                </a:solidFill>
              </a:rPr>
              <a:t>The information is usually written in a notebook.</a:t>
            </a:r>
          </a:p>
          <a:p>
            <a:pPr>
              <a:buNone/>
            </a:pPr>
            <a:endParaRPr lang="en-029" dirty="0">
              <a:solidFill>
                <a:srgbClr val="002060"/>
              </a:solidFill>
            </a:endParaRPr>
          </a:p>
          <a:p>
            <a:pPr>
              <a:buNone/>
            </a:pPr>
            <a:r>
              <a:rPr lang="en-029" dirty="0" smtClean="0">
                <a:solidFill>
                  <a:srgbClr val="002060"/>
                </a:solidFill>
              </a:rPr>
              <a:t>Other names for the book inventory are;</a:t>
            </a:r>
          </a:p>
          <a:p>
            <a:pPr>
              <a:buNone/>
            </a:pPr>
            <a:r>
              <a:rPr lang="en-029" dirty="0" smtClean="0">
                <a:solidFill>
                  <a:srgbClr val="002060"/>
                </a:solidFill>
              </a:rPr>
              <a:t>Accession Register</a:t>
            </a:r>
          </a:p>
          <a:p>
            <a:pPr>
              <a:buNone/>
            </a:pPr>
            <a:r>
              <a:rPr lang="en-029" dirty="0" smtClean="0">
                <a:solidFill>
                  <a:srgbClr val="002060"/>
                </a:solidFill>
              </a:rPr>
              <a:t>Books Registry</a:t>
            </a:r>
            <a:endParaRPr lang="en-029"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rgbClr val="0070C0"/>
          </a:solidFill>
        </p:spPr>
        <p:txBody>
          <a:bodyPr>
            <a:noAutofit/>
          </a:bodyPr>
          <a:lstStyle/>
          <a:p>
            <a:r>
              <a:rPr lang="en-029" sz="7200" dirty="0" smtClean="0">
                <a:solidFill>
                  <a:schemeClr val="bg1"/>
                </a:solidFill>
                <a:latin typeface="Tempus Sans ITC" pitchFamily="82" charset="0"/>
              </a:rPr>
              <a:t>Books Inventory</a:t>
            </a:r>
            <a:endParaRPr lang="en-029" sz="7200" dirty="0">
              <a:solidFill>
                <a:schemeClr val="bg1"/>
              </a:solidFill>
              <a:latin typeface="Tempus Sans ITC" pitchFamily="82" charset="0"/>
            </a:endParaRPr>
          </a:p>
        </p:txBody>
      </p:sp>
      <p:sp>
        <p:nvSpPr>
          <p:cNvPr id="3" name="Content Placeholder 2"/>
          <p:cNvSpPr>
            <a:spLocks noGrp="1"/>
          </p:cNvSpPr>
          <p:nvPr>
            <p:ph idx="1"/>
          </p:nvPr>
        </p:nvSpPr>
        <p:spPr>
          <a:xfrm>
            <a:off x="457200" y="1600200"/>
            <a:ext cx="8382000" cy="4525963"/>
          </a:xfrm>
          <a:blipFill>
            <a:blip r:embed="rId2" cstate="print"/>
            <a:tile tx="0" ty="0" sx="100000" sy="100000" flip="none" algn="tl"/>
          </a:blipFill>
        </p:spPr>
        <p:txBody>
          <a:bodyPr/>
          <a:lstStyle/>
          <a:p>
            <a:pPr algn="ctr">
              <a:buNone/>
            </a:pPr>
            <a:r>
              <a:rPr lang="en-029" dirty="0" smtClean="0"/>
              <a:t>Here is an example of a books inventory.</a:t>
            </a:r>
          </a:p>
          <a:p>
            <a:pPr>
              <a:buNone/>
            </a:pPr>
            <a:endParaRPr lang="en-029" dirty="0"/>
          </a:p>
          <a:p>
            <a:pPr>
              <a:buNone/>
            </a:pPr>
            <a:endParaRPr lang="en-029" dirty="0" smtClean="0"/>
          </a:p>
          <a:p>
            <a:pPr>
              <a:buNone/>
            </a:pPr>
            <a:endParaRPr lang="en-029" dirty="0"/>
          </a:p>
          <a:p>
            <a:pPr>
              <a:buNone/>
            </a:pPr>
            <a:endParaRPr lang="en-029" dirty="0" smtClean="0"/>
          </a:p>
          <a:p>
            <a:pPr>
              <a:buNone/>
            </a:pPr>
            <a:endParaRPr lang="en-029" dirty="0"/>
          </a:p>
          <a:p>
            <a:pPr>
              <a:buNone/>
            </a:pPr>
            <a:endParaRPr lang="en-029" dirty="0" smtClean="0"/>
          </a:p>
          <a:p>
            <a:pPr>
              <a:buNone/>
            </a:pPr>
            <a:endParaRPr lang="en-029" dirty="0"/>
          </a:p>
          <a:p>
            <a:pPr>
              <a:buNone/>
            </a:pPr>
            <a:endParaRPr lang="en-029" dirty="0" smtClean="0"/>
          </a:p>
          <a:p>
            <a:pPr>
              <a:buNone/>
            </a:pPr>
            <a:endParaRPr lang="en-029" dirty="0" smtClean="0"/>
          </a:p>
          <a:p>
            <a:pPr>
              <a:buNone/>
            </a:pPr>
            <a:endParaRPr lang="en-029" dirty="0"/>
          </a:p>
        </p:txBody>
      </p:sp>
      <p:graphicFrame>
        <p:nvGraphicFramePr>
          <p:cNvPr id="4" name="Table 3"/>
          <p:cNvGraphicFramePr>
            <a:graphicFrameLocks noGrp="1"/>
          </p:cNvGraphicFramePr>
          <p:nvPr/>
        </p:nvGraphicFramePr>
        <p:xfrm>
          <a:off x="685800" y="2524760"/>
          <a:ext cx="8000999" cy="2733039"/>
        </p:xfrm>
        <a:graphic>
          <a:graphicData uri="http://schemas.openxmlformats.org/drawingml/2006/table">
            <a:tbl>
              <a:tblPr firstRow="1" bandRow="1">
                <a:tableStyleId>{5C22544A-7EE6-4342-B048-85BDC9FD1C3A}</a:tableStyleId>
              </a:tblPr>
              <a:tblGrid>
                <a:gridCol w="900113"/>
                <a:gridCol w="1100137"/>
                <a:gridCol w="1333500"/>
                <a:gridCol w="1266824"/>
                <a:gridCol w="1114425"/>
                <a:gridCol w="1143000"/>
                <a:gridCol w="1143000"/>
              </a:tblGrid>
              <a:tr h="765251">
                <a:tc>
                  <a:txBody>
                    <a:bodyPr/>
                    <a:lstStyle/>
                    <a:p>
                      <a:r>
                        <a:rPr lang="en-029" dirty="0" smtClean="0"/>
                        <a:t>Acc.</a:t>
                      </a:r>
                      <a:r>
                        <a:rPr lang="en-029" baseline="0" dirty="0" smtClean="0"/>
                        <a:t> No</a:t>
                      </a:r>
                      <a:endParaRPr lang="en-029" dirty="0"/>
                    </a:p>
                  </a:txBody>
                  <a:tcPr/>
                </a:tc>
                <a:tc>
                  <a:txBody>
                    <a:bodyPr/>
                    <a:lstStyle/>
                    <a:p>
                      <a:r>
                        <a:rPr lang="en-029" dirty="0" smtClean="0"/>
                        <a:t>Author</a:t>
                      </a:r>
                      <a:endParaRPr lang="en-029" dirty="0"/>
                    </a:p>
                  </a:txBody>
                  <a:tcPr/>
                </a:tc>
                <a:tc>
                  <a:txBody>
                    <a:bodyPr/>
                    <a:lstStyle/>
                    <a:p>
                      <a:r>
                        <a:rPr lang="en-029" dirty="0" smtClean="0"/>
                        <a:t>Book Title</a:t>
                      </a:r>
                      <a:endParaRPr lang="en-029" dirty="0"/>
                    </a:p>
                  </a:txBody>
                  <a:tcPr/>
                </a:tc>
                <a:tc>
                  <a:txBody>
                    <a:bodyPr/>
                    <a:lstStyle/>
                    <a:p>
                      <a:r>
                        <a:rPr lang="en-029" dirty="0" smtClean="0"/>
                        <a:t>     Publisher</a:t>
                      </a:r>
                      <a:endParaRPr lang="en-029" dirty="0"/>
                    </a:p>
                  </a:txBody>
                  <a:tcPr/>
                </a:tc>
                <a:tc>
                  <a:txBody>
                    <a:bodyPr/>
                    <a:lstStyle/>
                    <a:p>
                      <a:r>
                        <a:rPr lang="en-029" dirty="0" smtClean="0"/>
                        <a:t>Colour</a:t>
                      </a:r>
                      <a:r>
                        <a:rPr lang="en-029" baseline="0" dirty="0" smtClean="0"/>
                        <a:t> Code</a:t>
                      </a:r>
                      <a:endParaRPr lang="en-029" dirty="0"/>
                    </a:p>
                  </a:txBody>
                  <a:tcPr/>
                </a:tc>
                <a:tc>
                  <a:txBody>
                    <a:bodyPr/>
                    <a:lstStyle/>
                    <a:p>
                      <a:r>
                        <a:rPr lang="en-029" dirty="0" smtClean="0"/>
                        <a:t>Source</a:t>
                      </a:r>
                      <a:endParaRPr lang="en-029" dirty="0"/>
                    </a:p>
                  </a:txBody>
                  <a:tcPr/>
                </a:tc>
                <a:tc>
                  <a:txBody>
                    <a:bodyPr/>
                    <a:lstStyle/>
                    <a:p>
                      <a:r>
                        <a:rPr lang="en-029" dirty="0" smtClean="0"/>
                        <a:t>Price, if lost</a:t>
                      </a:r>
                      <a:endParaRPr lang="en-029" dirty="0"/>
                    </a:p>
                  </a:txBody>
                  <a:tcPr/>
                </a:tc>
              </a:tr>
              <a:tr h="1093216">
                <a:tc>
                  <a:txBody>
                    <a:bodyPr/>
                    <a:lstStyle/>
                    <a:p>
                      <a:r>
                        <a:rPr lang="en-029" dirty="0" smtClean="0"/>
                        <a:t>18-2016</a:t>
                      </a:r>
                      <a:endParaRPr lang="en-029" dirty="0"/>
                    </a:p>
                  </a:txBody>
                  <a:tcPr/>
                </a:tc>
                <a:tc>
                  <a:txBody>
                    <a:bodyPr/>
                    <a:lstStyle/>
                    <a:p>
                      <a:r>
                        <a:rPr lang="en-029" dirty="0" smtClean="0"/>
                        <a:t>Ron, Roy</a:t>
                      </a:r>
                      <a:endParaRPr lang="en-029" dirty="0"/>
                    </a:p>
                  </a:txBody>
                  <a:tcPr/>
                </a:tc>
                <a:tc>
                  <a:txBody>
                    <a:bodyPr/>
                    <a:lstStyle/>
                    <a:p>
                      <a:r>
                        <a:rPr lang="en-029" dirty="0" smtClean="0"/>
                        <a:t>The </a:t>
                      </a:r>
                      <a:r>
                        <a:rPr lang="en-029" smtClean="0"/>
                        <a:t>lazy Lizard</a:t>
                      </a:r>
                      <a:endParaRPr lang="en-029" dirty="0"/>
                    </a:p>
                  </a:txBody>
                  <a:tcPr/>
                </a:tc>
                <a:tc>
                  <a:txBody>
                    <a:bodyPr/>
                    <a:lstStyle/>
                    <a:p>
                      <a:r>
                        <a:rPr lang="en-029" dirty="0" smtClean="0"/>
                        <a:t>Scholastic</a:t>
                      </a:r>
                      <a:endParaRPr lang="en-029" dirty="0"/>
                    </a:p>
                  </a:txBody>
                  <a:tcPr/>
                </a:tc>
                <a:tc>
                  <a:txBody>
                    <a:bodyPr/>
                    <a:lstStyle/>
                    <a:p>
                      <a:r>
                        <a:rPr lang="en-029" dirty="0" smtClean="0"/>
                        <a:t>Blue</a:t>
                      </a:r>
                      <a:endParaRPr lang="en-029" dirty="0"/>
                    </a:p>
                  </a:txBody>
                  <a:tcPr/>
                </a:tc>
                <a:tc>
                  <a:txBody>
                    <a:bodyPr/>
                    <a:lstStyle/>
                    <a:p>
                      <a:r>
                        <a:rPr lang="en-029" dirty="0" smtClean="0"/>
                        <a:t>Hands Across the sea</a:t>
                      </a:r>
                      <a:endParaRPr lang="en-029" dirty="0"/>
                    </a:p>
                  </a:txBody>
                  <a:tcPr/>
                </a:tc>
                <a:tc>
                  <a:txBody>
                    <a:bodyPr/>
                    <a:lstStyle/>
                    <a:p>
                      <a:r>
                        <a:rPr lang="en-029" dirty="0" smtClean="0"/>
                        <a:t>5.00</a:t>
                      </a:r>
                      <a:endParaRPr lang="en-029" dirty="0"/>
                    </a:p>
                  </a:txBody>
                  <a:tcPr/>
                </a:tc>
              </a:tr>
              <a:tr h="437286">
                <a:tc>
                  <a:txBody>
                    <a:bodyPr/>
                    <a:lstStyle/>
                    <a:p>
                      <a:endParaRPr lang="en-029"/>
                    </a:p>
                  </a:txBody>
                  <a:tcPr/>
                </a:tc>
                <a:tc>
                  <a:txBody>
                    <a:bodyPr/>
                    <a:lstStyle/>
                    <a:p>
                      <a:endParaRPr lang="en-029"/>
                    </a:p>
                  </a:txBody>
                  <a:tcPr/>
                </a:tc>
                <a:tc>
                  <a:txBody>
                    <a:bodyPr/>
                    <a:lstStyle/>
                    <a:p>
                      <a:endParaRPr lang="en-029" dirty="0"/>
                    </a:p>
                  </a:txBody>
                  <a:tcPr/>
                </a:tc>
                <a:tc>
                  <a:txBody>
                    <a:bodyPr/>
                    <a:lstStyle/>
                    <a:p>
                      <a:endParaRPr lang="en-029" dirty="0"/>
                    </a:p>
                  </a:txBody>
                  <a:tcPr/>
                </a:tc>
                <a:tc>
                  <a:txBody>
                    <a:bodyPr/>
                    <a:lstStyle/>
                    <a:p>
                      <a:endParaRPr lang="en-029"/>
                    </a:p>
                  </a:txBody>
                  <a:tcPr/>
                </a:tc>
                <a:tc>
                  <a:txBody>
                    <a:bodyPr/>
                    <a:lstStyle/>
                    <a:p>
                      <a:endParaRPr lang="en-029"/>
                    </a:p>
                  </a:txBody>
                  <a:tcPr/>
                </a:tc>
                <a:tc>
                  <a:txBody>
                    <a:bodyPr/>
                    <a:lstStyle/>
                    <a:p>
                      <a:endParaRPr lang="en-029"/>
                    </a:p>
                  </a:txBody>
                  <a:tcPr/>
                </a:tc>
              </a:tr>
              <a:tr h="437286">
                <a:tc>
                  <a:txBody>
                    <a:bodyPr/>
                    <a:lstStyle/>
                    <a:p>
                      <a:endParaRPr lang="en-029"/>
                    </a:p>
                  </a:txBody>
                  <a:tcPr/>
                </a:tc>
                <a:tc>
                  <a:txBody>
                    <a:bodyPr/>
                    <a:lstStyle/>
                    <a:p>
                      <a:endParaRPr lang="en-029"/>
                    </a:p>
                  </a:txBody>
                  <a:tcPr/>
                </a:tc>
                <a:tc>
                  <a:txBody>
                    <a:bodyPr/>
                    <a:lstStyle/>
                    <a:p>
                      <a:endParaRPr lang="en-029"/>
                    </a:p>
                  </a:txBody>
                  <a:tcPr/>
                </a:tc>
                <a:tc>
                  <a:txBody>
                    <a:bodyPr/>
                    <a:lstStyle/>
                    <a:p>
                      <a:endParaRPr lang="en-029"/>
                    </a:p>
                  </a:txBody>
                  <a:tcPr/>
                </a:tc>
                <a:tc>
                  <a:txBody>
                    <a:bodyPr/>
                    <a:lstStyle/>
                    <a:p>
                      <a:endParaRPr lang="en-029"/>
                    </a:p>
                  </a:txBody>
                  <a:tcPr/>
                </a:tc>
                <a:tc>
                  <a:txBody>
                    <a:bodyPr/>
                    <a:lstStyle/>
                    <a:p>
                      <a:endParaRPr lang="en-029"/>
                    </a:p>
                  </a:txBody>
                  <a:tcPr/>
                </a:tc>
                <a:tc>
                  <a:txBody>
                    <a:bodyPr/>
                    <a:lstStyle/>
                    <a:p>
                      <a:endParaRPr lang="en-029"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6">
              <a:lumMod val="75000"/>
            </a:schemeClr>
          </a:solidFill>
        </p:spPr>
        <p:txBody>
          <a:bodyPr>
            <a:normAutofit/>
          </a:bodyPr>
          <a:lstStyle/>
          <a:p>
            <a:r>
              <a:rPr lang="en-029" sz="6000" dirty="0" smtClean="0">
                <a:solidFill>
                  <a:schemeClr val="accent5">
                    <a:lumMod val="60000"/>
                    <a:lumOff val="40000"/>
                  </a:schemeClr>
                </a:solidFill>
                <a:latin typeface="Cooper Black" pitchFamily="18" charset="0"/>
              </a:rPr>
              <a:t>Check out System</a:t>
            </a:r>
            <a:endParaRPr lang="en-029" sz="6000" dirty="0">
              <a:solidFill>
                <a:schemeClr val="accent5">
                  <a:lumMod val="60000"/>
                  <a:lumOff val="40000"/>
                </a:schemeClr>
              </a:solidFill>
              <a:latin typeface="Cooper Black" pitchFamily="18" charset="0"/>
            </a:endParaRPr>
          </a:p>
        </p:txBody>
      </p:sp>
      <p:sp>
        <p:nvSpPr>
          <p:cNvPr id="3" name="Content Placeholder 2"/>
          <p:cNvSpPr>
            <a:spLocks noGrp="1"/>
          </p:cNvSpPr>
          <p:nvPr>
            <p:ph sz="half" idx="1"/>
          </p:nvPr>
        </p:nvSpPr>
        <p:spPr>
          <a:solidFill>
            <a:schemeClr val="accent5">
              <a:lumMod val="40000"/>
              <a:lumOff val="60000"/>
            </a:schemeClr>
          </a:solidFill>
        </p:spPr>
        <p:txBody>
          <a:bodyPr/>
          <a:lstStyle/>
          <a:p>
            <a:pPr>
              <a:buNone/>
            </a:pPr>
            <a:r>
              <a:rPr lang="en-029" dirty="0" smtClean="0"/>
              <a:t>The Checkout system should Be simple. Individual index cards can be given to each student. Which would be used to record books borrowed. It can also be used to provide a history of the students reading patterns</a:t>
            </a:r>
          </a:p>
        </p:txBody>
      </p:sp>
      <p:pic>
        <p:nvPicPr>
          <p:cNvPr id="2050" name="Picture 2" descr="C:\Users\Olivia\Desktop\index cards.jpg"/>
          <p:cNvPicPr>
            <a:picLocks noGrp="1" noChangeAspect="1" noChangeArrowheads="1"/>
          </p:cNvPicPr>
          <p:nvPr>
            <p:ph sz="half" idx="2"/>
          </p:nvPr>
        </p:nvPicPr>
        <p:blipFill>
          <a:blip r:embed="rId2" cstate="print"/>
          <a:srcRect/>
          <a:stretch>
            <a:fillRect/>
          </a:stretch>
        </p:blipFill>
        <p:spPr bwMode="auto">
          <a:xfrm>
            <a:off x="4648200" y="1905000"/>
            <a:ext cx="4038600" cy="4038600"/>
          </a:xfrm>
          <a:prstGeom prst="rect">
            <a:avLst/>
          </a:prstGeom>
          <a:solidFill>
            <a:schemeClr val="accent5">
              <a:lumMod val="75000"/>
            </a:schemeClr>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rgbClr val="00B050"/>
          </a:solidFill>
        </p:spPr>
        <p:txBody>
          <a:bodyPr>
            <a:noAutofit/>
          </a:bodyPr>
          <a:lstStyle/>
          <a:p>
            <a:r>
              <a:rPr lang="en-029" sz="7200" dirty="0" smtClean="0">
                <a:solidFill>
                  <a:srgbClr val="0070C0"/>
                </a:solidFill>
                <a:latin typeface="Tempus Sans ITC" pitchFamily="82" charset="0"/>
              </a:rPr>
              <a:t>Care of the Books</a:t>
            </a:r>
            <a:endParaRPr lang="en-029" sz="7200" dirty="0">
              <a:solidFill>
                <a:srgbClr val="0070C0"/>
              </a:solidFill>
              <a:latin typeface="Tempus Sans ITC" pitchFamily="82" charset="0"/>
            </a:endParaRPr>
          </a:p>
        </p:txBody>
      </p:sp>
      <p:pic>
        <p:nvPicPr>
          <p:cNvPr id="4099" name="Picture 3" descr="C:\Users\Olivia\Desktop\bookcarepic.jpg"/>
          <p:cNvPicPr>
            <a:picLocks noGrp="1" noChangeAspect="1" noChangeArrowheads="1"/>
          </p:cNvPicPr>
          <p:nvPr>
            <p:ph idx="1"/>
          </p:nvPr>
        </p:nvPicPr>
        <p:blipFill>
          <a:blip r:embed="rId2" cstate="print"/>
          <a:srcRect/>
          <a:stretch>
            <a:fillRect/>
          </a:stretch>
        </p:blipFill>
        <p:spPr bwMode="auto">
          <a:xfrm>
            <a:off x="1676400" y="1295400"/>
            <a:ext cx="5715000" cy="495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solidFill>
                  <a:srgbClr val="FF0000"/>
                </a:solidFill>
                <a:latin typeface="Perpetua Titling MT" pitchFamily="18" charset="0"/>
              </a:rPr>
              <a:t>Parts of A Book</a:t>
            </a:r>
            <a:endParaRPr lang="en-029" dirty="0">
              <a:solidFill>
                <a:srgbClr val="FF0000"/>
              </a:solidFill>
              <a:latin typeface="Perpetua Titling MT" pitchFamily="18" charset="0"/>
            </a:endParaRPr>
          </a:p>
        </p:txBody>
      </p:sp>
      <p:pic>
        <p:nvPicPr>
          <p:cNvPr id="5122" name="Picture 2" descr="C:\Users\Olivia\Desktop\Parts of book.png"/>
          <p:cNvPicPr>
            <a:picLocks noGrp="1" noChangeAspect="1" noChangeArrowheads="1"/>
          </p:cNvPicPr>
          <p:nvPr>
            <p:ph idx="1"/>
          </p:nvPr>
        </p:nvPicPr>
        <p:blipFill>
          <a:blip r:embed="rId2" cstate="print"/>
          <a:srcRect/>
          <a:stretch>
            <a:fillRect/>
          </a:stretch>
        </p:blipFill>
        <p:spPr bwMode="auto">
          <a:xfrm>
            <a:off x="2829739" y="1600200"/>
            <a:ext cx="3484522"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accent6">
              <a:lumMod val="40000"/>
              <a:lumOff val="60000"/>
            </a:schemeClr>
          </a:solidFill>
        </p:spPr>
        <p:txBody>
          <a:bodyPr/>
          <a:lstStyle/>
          <a:p>
            <a:r>
              <a:rPr lang="en-US" dirty="0" smtClean="0">
                <a:solidFill>
                  <a:schemeClr val="accent6">
                    <a:lumMod val="50000"/>
                  </a:schemeClr>
                </a:solidFill>
                <a:latin typeface="Jokerman" pitchFamily="82" charset="0"/>
              </a:rPr>
              <a:t>Skills </a:t>
            </a:r>
            <a:r>
              <a:rPr lang="en-US" dirty="0" smtClean="0">
                <a:solidFill>
                  <a:schemeClr val="accent6">
                    <a:lumMod val="50000"/>
                  </a:schemeClr>
                </a:solidFill>
                <a:latin typeface="Jokerman" pitchFamily="82" charset="0"/>
              </a:rPr>
              <a:t>and Attitudes</a:t>
            </a:r>
            <a:r>
              <a:rPr lang="en-US" dirty="0" smtClean="0">
                <a:solidFill>
                  <a:schemeClr val="accent6">
                    <a:lumMod val="50000"/>
                  </a:schemeClr>
                </a:solidFill>
              </a:rPr>
              <a:t>:</a:t>
            </a:r>
            <a:endParaRPr lang="en-029" dirty="0">
              <a:solidFill>
                <a:schemeClr val="accent6">
                  <a:lumMod val="50000"/>
                </a:schemeClr>
              </a:solidFill>
            </a:endParaRPr>
          </a:p>
        </p:txBody>
      </p:sp>
      <p:sp>
        <p:nvSpPr>
          <p:cNvPr id="4" name="Content Placeholder 3"/>
          <p:cNvSpPr>
            <a:spLocks noGrp="1"/>
          </p:cNvSpPr>
          <p:nvPr>
            <p:ph sz="half" idx="2"/>
          </p:nvPr>
        </p:nvSpPr>
        <p:spPr>
          <a:xfrm>
            <a:off x="4343400" y="1600200"/>
            <a:ext cx="4343400" cy="4572000"/>
          </a:xfrm>
          <a:solidFill>
            <a:schemeClr val="accent6"/>
          </a:solidFill>
        </p:spPr>
        <p:txBody>
          <a:bodyPr/>
          <a:lstStyle/>
          <a:p>
            <a:pPr>
              <a:buNone/>
            </a:pPr>
            <a:r>
              <a:rPr lang="en-US" dirty="0" smtClean="0">
                <a:latin typeface="Berlin Sans FB" pitchFamily="34" charset="0"/>
              </a:rPr>
              <a:t>   *</a:t>
            </a:r>
            <a:r>
              <a:rPr lang="en-US" dirty="0" smtClean="0">
                <a:latin typeface="Berlin Sans FB" pitchFamily="34" charset="0"/>
              </a:rPr>
              <a:t>Reliable * Punctual, *Careful *Friendly </a:t>
            </a:r>
            <a:r>
              <a:rPr lang="en-US" dirty="0" smtClean="0">
                <a:latin typeface="Berlin Sans FB" pitchFamily="34" charset="0"/>
              </a:rPr>
              <a:t>  Manner </a:t>
            </a:r>
            <a:r>
              <a:rPr lang="en-US" dirty="0" smtClean="0">
                <a:latin typeface="Berlin Sans FB" pitchFamily="34" charset="0"/>
              </a:rPr>
              <a:t>*Shows Initiative *Good Communication Skills *Enjoys Books and Reading *Able to Follow Rules and *</a:t>
            </a:r>
            <a:r>
              <a:rPr lang="en-US" dirty="0" smtClean="0">
                <a:latin typeface="Berlin Sans FB" pitchFamily="34" charset="0"/>
              </a:rPr>
              <a:t>Hard-working   *Respectful</a:t>
            </a:r>
            <a:endParaRPr lang="en-US" dirty="0" smtClean="0">
              <a:latin typeface="Berlin Sans FB" pitchFamily="34" charset="0"/>
            </a:endParaRPr>
          </a:p>
          <a:p>
            <a:endParaRPr lang="en-029" dirty="0">
              <a:latin typeface="Berlin Sans FB" pitchFamily="34" charset="0"/>
            </a:endParaRPr>
          </a:p>
        </p:txBody>
      </p:sp>
      <p:pic>
        <p:nvPicPr>
          <p:cNvPr id="5" name="Picture 3" descr="C:\Users\User\AppData\Local\Microsoft\Windows\Temporary Internet Files\Content.IE5\4LLK4D68\MC900056128[1].wmf"/>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00200"/>
            <a:ext cx="3886200" cy="4572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rgbClr val="CC0066"/>
          </a:solidFill>
        </p:spPr>
        <p:txBody>
          <a:bodyPr>
            <a:normAutofit/>
          </a:bodyPr>
          <a:lstStyle/>
          <a:p>
            <a:r>
              <a:rPr lang="en-US" sz="7200" dirty="0" smtClean="0">
                <a:latin typeface="Jokerman" pitchFamily="82" charset="0"/>
              </a:rPr>
              <a:t>Library Rules</a:t>
            </a:r>
            <a:endParaRPr lang="en-029" sz="7200" dirty="0"/>
          </a:p>
        </p:txBody>
      </p:sp>
      <p:sp>
        <p:nvSpPr>
          <p:cNvPr id="3" name="Content Placeholder 2"/>
          <p:cNvSpPr>
            <a:spLocks noGrp="1"/>
          </p:cNvSpPr>
          <p:nvPr>
            <p:ph sz="half" idx="1"/>
          </p:nvPr>
        </p:nvSpPr>
        <p:spPr>
          <a:xfrm>
            <a:off x="457200" y="1600201"/>
            <a:ext cx="4038600" cy="4495800"/>
          </a:xfrm>
          <a:solidFill>
            <a:srgbClr val="FF66CC"/>
          </a:solidFill>
        </p:spPr>
        <p:txBody>
          <a:bodyPr>
            <a:normAutofit fontScale="92500" lnSpcReduction="10000"/>
          </a:bodyPr>
          <a:lstStyle/>
          <a:p>
            <a:pPr marL="0" indent="0">
              <a:buNone/>
            </a:pPr>
            <a:r>
              <a:rPr lang="en-US" dirty="0" smtClean="0"/>
              <a:t>1. Leave food and drinks on the check-in shelf.</a:t>
            </a:r>
          </a:p>
          <a:p>
            <a:pPr marL="0" indent="0">
              <a:buNone/>
            </a:pPr>
            <a:r>
              <a:rPr lang="en-US" dirty="0" smtClean="0"/>
              <a:t>2.  Whisper and use inside voice when talking.</a:t>
            </a:r>
          </a:p>
          <a:p>
            <a:pPr marL="0" indent="0">
              <a:buNone/>
            </a:pPr>
            <a:r>
              <a:rPr lang="en-US" dirty="0" smtClean="0"/>
              <a:t>3. Students are not allowed to play or loiter.</a:t>
            </a:r>
          </a:p>
          <a:p>
            <a:pPr marL="0" indent="0">
              <a:buNone/>
            </a:pPr>
            <a:r>
              <a:rPr lang="en-US" dirty="0" smtClean="0"/>
              <a:t>4. Place books in the </a:t>
            </a:r>
            <a:r>
              <a:rPr lang="en-US" u="sng" dirty="0" smtClean="0"/>
              <a:t>Books to Shelve </a:t>
            </a:r>
            <a:r>
              <a:rPr lang="en-US" dirty="0" smtClean="0"/>
              <a:t>box, and not   </a:t>
            </a:r>
          </a:p>
          <a:p>
            <a:pPr marL="0" indent="0">
              <a:buNone/>
            </a:pPr>
            <a:r>
              <a:rPr lang="en-US" dirty="0" smtClean="0"/>
              <a:t>    back on the shelve.</a:t>
            </a:r>
          </a:p>
          <a:p>
            <a:pPr marL="0" indent="0">
              <a:buNone/>
            </a:pPr>
            <a:r>
              <a:rPr lang="en-US" dirty="0" smtClean="0"/>
              <a:t>5. Respect librarians, teachers and students.</a:t>
            </a:r>
          </a:p>
          <a:p>
            <a:endParaRPr lang="en-029" dirty="0"/>
          </a:p>
        </p:txBody>
      </p:sp>
      <p:pic>
        <p:nvPicPr>
          <p:cNvPr id="5" name="Picture 2" descr="C:\Users\User\AppData\Local\Microsoft\Windows\Temporary Internet Files\Content.IE5\001KP6YL\MC900232988[1].wmf"/>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600200"/>
            <a:ext cx="4191000" cy="4495800"/>
          </a:xfrm>
          <a:prstGeom prst="rect">
            <a:avLst/>
          </a:prstGeom>
          <a:solidFill>
            <a:srgbClr val="FF3399"/>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00CC"/>
          </a:solidFill>
        </p:spPr>
        <p:txBody>
          <a:bodyPr>
            <a:normAutofit fontScale="90000"/>
          </a:bodyPr>
          <a:lstStyle/>
          <a:p>
            <a:r>
              <a:rPr lang="en-029" dirty="0" smtClean="0">
                <a:solidFill>
                  <a:srgbClr val="660066"/>
                </a:solidFill>
                <a:latin typeface="Perpetua Titling MT" pitchFamily="18" charset="0"/>
              </a:rPr>
              <a:t>What is the Hands Student Librarians Programme?</a:t>
            </a:r>
            <a:endParaRPr lang="en-029" dirty="0">
              <a:solidFill>
                <a:srgbClr val="660066"/>
              </a:solidFill>
              <a:latin typeface="Perpetua Titling MT" pitchFamily="18" charset="0"/>
            </a:endParaRPr>
          </a:p>
        </p:txBody>
      </p:sp>
      <p:sp>
        <p:nvSpPr>
          <p:cNvPr id="3" name="Content Placeholder 2"/>
          <p:cNvSpPr>
            <a:spLocks noGrp="1"/>
          </p:cNvSpPr>
          <p:nvPr>
            <p:ph idx="1"/>
          </p:nvPr>
        </p:nvSpPr>
        <p:spPr>
          <a:xfrm>
            <a:off x="457200" y="1371600"/>
            <a:ext cx="8229600" cy="4754563"/>
          </a:xfrm>
          <a:solidFill>
            <a:srgbClr val="CC66FF"/>
          </a:solidFill>
        </p:spPr>
        <p:txBody>
          <a:bodyPr>
            <a:normAutofit/>
          </a:bodyPr>
          <a:lstStyle/>
          <a:p>
            <a:r>
              <a:rPr lang="en-029" dirty="0" smtClean="0">
                <a:solidFill>
                  <a:schemeClr val="bg2">
                    <a:lumMod val="25000"/>
                  </a:schemeClr>
                </a:solidFill>
              </a:rPr>
              <a:t>This is an imitative encouraged by Hands Across the Sea, to allow students to take ownership of the operation of the school’s library. The program allows students to cultivate leadership and organisational skills while teaching responsibility and how to work as a team. </a:t>
            </a:r>
          </a:p>
          <a:p>
            <a:r>
              <a:rPr lang="en-029" dirty="0" smtClean="0">
                <a:solidFill>
                  <a:schemeClr val="bg2">
                    <a:lumMod val="25000"/>
                  </a:schemeClr>
                </a:solidFill>
              </a:rPr>
              <a:t>The main objective of the programme is to promote the sustainability of the library</a:t>
            </a:r>
            <a:r>
              <a:rPr lang="en-029" dirty="0" smtClean="0"/>
              <a:t>. </a:t>
            </a:r>
            <a:endParaRPr lang="en-029"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blipFill>
            <a:blip r:embed="rId2" cstate="print"/>
            <a:tile tx="0" ty="0" sx="100000" sy="100000" flip="none" algn="tl"/>
          </a:blipFill>
        </p:spPr>
        <p:txBody>
          <a:bodyPr>
            <a:normAutofit fontScale="90000"/>
          </a:bodyPr>
          <a:lstStyle/>
          <a:p>
            <a:r>
              <a:rPr lang="en-US" dirty="0" smtClean="0">
                <a:latin typeface="Jokerman" pitchFamily="82" charset="0"/>
              </a:rPr>
              <a:t/>
            </a:r>
            <a:br>
              <a:rPr lang="en-US" dirty="0" smtClean="0">
                <a:latin typeface="Jokerman" pitchFamily="82" charset="0"/>
              </a:rPr>
            </a:br>
            <a:r>
              <a:rPr lang="en-US" dirty="0" smtClean="0">
                <a:solidFill>
                  <a:srgbClr val="002060"/>
                </a:solidFill>
                <a:latin typeface="Jokerman" pitchFamily="82" charset="0"/>
              </a:rPr>
              <a:t>Working </a:t>
            </a:r>
            <a:r>
              <a:rPr lang="en-US" dirty="0" smtClean="0">
                <a:solidFill>
                  <a:srgbClr val="002060"/>
                </a:solidFill>
                <a:latin typeface="Jokerman" pitchFamily="82" charset="0"/>
              </a:rPr>
              <a:t>in the Library</a:t>
            </a:r>
            <a:r>
              <a:rPr lang="en-US" dirty="0" smtClean="0">
                <a:latin typeface="Jokerman" pitchFamily="82" charset="0"/>
              </a:rPr>
              <a:t/>
            </a:r>
            <a:br>
              <a:rPr lang="en-US" dirty="0" smtClean="0">
                <a:latin typeface="Jokerman" pitchFamily="82" charset="0"/>
              </a:rPr>
            </a:br>
            <a:endParaRPr lang="en-029" dirty="0"/>
          </a:p>
        </p:txBody>
      </p:sp>
      <p:sp>
        <p:nvSpPr>
          <p:cNvPr id="3" name="Content Placeholder 2"/>
          <p:cNvSpPr>
            <a:spLocks noGrp="1"/>
          </p:cNvSpPr>
          <p:nvPr>
            <p:ph sz="half" idx="1"/>
          </p:nvPr>
        </p:nvSpPr>
        <p:spPr>
          <a:xfrm>
            <a:off x="457200" y="1524000"/>
            <a:ext cx="4038600" cy="4602163"/>
          </a:xfrm>
          <a:blipFill>
            <a:blip r:embed="rId3" cstate="print"/>
            <a:tile tx="0" ty="0" sx="100000" sy="100000" flip="none" algn="tl"/>
          </a:blipFill>
        </p:spPr>
        <p:txBody>
          <a:bodyPr>
            <a:normAutofit fontScale="77500" lnSpcReduction="20000"/>
          </a:bodyPr>
          <a:lstStyle/>
          <a:p>
            <a:pPr marL="0" indent="0">
              <a:buNone/>
            </a:pPr>
            <a:r>
              <a:rPr lang="en-US" dirty="0" smtClean="0">
                <a:solidFill>
                  <a:srgbClr val="002060"/>
                </a:solidFill>
              </a:rPr>
              <a:t>1. Show up for your shift on time.</a:t>
            </a:r>
          </a:p>
          <a:p>
            <a:pPr marL="0" indent="0">
              <a:buNone/>
            </a:pPr>
            <a:r>
              <a:rPr lang="en-US" dirty="0" smtClean="0">
                <a:solidFill>
                  <a:srgbClr val="002060"/>
                </a:solidFill>
              </a:rPr>
              <a:t>2. Put on your library badge and return it to the drawer at the end of your shift.</a:t>
            </a:r>
          </a:p>
          <a:p>
            <a:pPr marL="0" indent="0">
              <a:buNone/>
            </a:pPr>
            <a:r>
              <a:rPr lang="en-US" dirty="0" smtClean="0">
                <a:solidFill>
                  <a:srgbClr val="002060"/>
                </a:solidFill>
              </a:rPr>
              <a:t>3. Help students and teachers find books.</a:t>
            </a:r>
          </a:p>
          <a:p>
            <a:pPr marL="0" indent="0">
              <a:buNone/>
            </a:pPr>
            <a:r>
              <a:rPr lang="en-US" dirty="0" smtClean="0">
                <a:solidFill>
                  <a:srgbClr val="002060"/>
                </a:solidFill>
              </a:rPr>
              <a:t>4. Spend 5 </a:t>
            </a:r>
            <a:r>
              <a:rPr lang="en-US" dirty="0" err="1" smtClean="0">
                <a:solidFill>
                  <a:srgbClr val="002060"/>
                </a:solidFill>
              </a:rPr>
              <a:t>mins</a:t>
            </a:r>
            <a:r>
              <a:rPr lang="en-US" dirty="0" smtClean="0">
                <a:solidFill>
                  <a:srgbClr val="002060"/>
                </a:solidFill>
              </a:rPr>
              <a:t>. Sweeping and dusting.</a:t>
            </a:r>
          </a:p>
          <a:p>
            <a:pPr marL="0" indent="0">
              <a:buNone/>
            </a:pPr>
            <a:r>
              <a:rPr lang="en-US" dirty="0" smtClean="0">
                <a:solidFill>
                  <a:srgbClr val="002060"/>
                </a:solidFill>
              </a:rPr>
              <a:t>5. Return books to their sections from the Books to Shelve Box</a:t>
            </a:r>
          </a:p>
          <a:p>
            <a:pPr marL="0" indent="0">
              <a:buNone/>
            </a:pPr>
            <a:r>
              <a:rPr lang="en-US" dirty="0" smtClean="0">
                <a:solidFill>
                  <a:srgbClr val="002060"/>
                </a:solidFill>
              </a:rPr>
              <a:t>6. Check books In and Out to students and teachers.</a:t>
            </a:r>
          </a:p>
          <a:p>
            <a:pPr marL="0" indent="0">
              <a:buNone/>
            </a:pPr>
            <a:r>
              <a:rPr lang="en-US" dirty="0" smtClean="0">
                <a:solidFill>
                  <a:srgbClr val="002060"/>
                </a:solidFill>
              </a:rPr>
              <a:t>7. Tidying the shelves</a:t>
            </a:r>
          </a:p>
          <a:p>
            <a:pPr>
              <a:buNone/>
            </a:pPr>
            <a:endParaRPr lang="en-029" dirty="0">
              <a:solidFill>
                <a:srgbClr val="002060"/>
              </a:solidFill>
            </a:endParaRPr>
          </a:p>
        </p:txBody>
      </p:sp>
      <p:pic>
        <p:nvPicPr>
          <p:cNvPr id="6146" name="Picture 2" descr="C:\Users\Olivia\Desktop\Student librIans.jpg"/>
          <p:cNvPicPr>
            <a:picLocks noGrp="1" noChangeAspect="1" noChangeArrowheads="1"/>
          </p:cNvPicPr>
          <p:nvPr>
            <p:ph sz="half" idx="2"/>
          </p:nvPr>
        </p:nvPicPr>
        <p:blipFill>
          <a:blip r:embed="rId4" cstate="print"/>
          <a:srcRect/>
          <a:stretch>
            <a:fillRect/>
          </a:stretch>
        </p:blipFill>
        <p:spPr bwMode="auto">
          <a:xfrm>
            <a:off x="4495800" y="1524000"/>
            <a:ext cx="4191000" cy="4572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419600" cy="1600200"/>
          </a:xfrm>
          <a:solidFill>
            <a:srgbClr val="CC66FF"/>
          </a:solidFill>
        </p:spPr>
        <p:txBody>
          <a:bodyPr>
            <a:noAutofit/>
          </a:bodyPr>
          <a:lstStyle/>
          <a:p>
            <a:r>
              <a:rPr lang="en-US" sz="4800" dirty="0" smtClean="0">
                <a:latin typeface="Jokerman" pitchFamily="82" charset="0"/>
              </a:rPr>
              <a:t>Reading in the Library</a:t>
            </a:r>
            <a:endParaRPr lang="en-029" sz="4800" dirty="0"/>
          </a:p>
        </p:txBody>
      </p:sp>
      <p:sp>
        <p:nvSpPr>
          <p:cNvPr id="3" name="Content Placeholder 2"/>
          <p:cNvSpPr>
            <a:spLocks noGrp="1"/>
          </p:cNvSpPr>
          <p:nvPr>
            <p:ph idx="1"/>
          </p:nvPr>
        </p:nvSpPr>
        <p:spPr>
          <a:xfrm>
            <a:off x="4876800" y="152401"/>
            <a:ext cx="3886200" cy="5714999"/>
          </a:xfrm>
          <a:blipFill>
            <a:blip r:embed="rId2" cstate="print"/>
            <a:tile tx="0" ty="0" sx="100000" sy="100000" flip="none" algn="tl"/>
          </a:blipFill>
        </p:spPr>
        <p:txBody>
          <a:bodyPr>
            <a:normAutofit fontScale="85000" lnSpcReduction="10000"/>
          </a:bodyPr>
          <a:lstStyle/>
          <a:p>
            <a:r>
              <a:rPr lang="en-US" sz="4400" dirty="0" smtClean="0">
                <a:solidFill>
                  <a:srgbClr val="990099"/>
                </a:solidFill>
                <a:cs typeface="Estrangelo Edessa" pitchFamily="66" charset="0"/>
              </a:rPr>
              <a:t>When students use books in the library but are not going to check them out, they should place them in the box labeled </a:t>
            </a:r>
            <a:r>
              <a:rPr lang="en-US" sz="4400" b="1" dirty="0" smtClean="0">
                <a:solidFill>
                  <a:srgbClr val="990099"/>
                </a:solidFill>
                <a:cs typeface="Estrangelo Edessa" pitchFamily="66" charset="0"/>
              </a:rPr>
              <a:t>Books to Return </a:t>
            </a:r>
            <a:r>
              <a:rPr lang="en-US" sz="4400" dirty="0" smtClean="0">
                <a:solidFill>
                  <a:srgbClr val="990099"/>
                </a:solidFill>
                <a:cs typeface="Estrangelo Edessa" pitchFamily="66" charset="0"/>
              </a:rPr>
              <a:t>next to the circulation desk.</a:t>
            </a:r>
          </a:p>
          <a:p>
            <a:endParaRPr lang="en-029" dirty="0"/>
          </a:p>
        </p:txBody>
      </p:sp>
      <p:pic>
        <p:nvPicPr>
          <p:cNvPr id="8194" name="Picture 2" descr="C:\Users\Olivia\Desktop\friendly library.jpg"/>
          <p:cNvPicPr>
            <a:picLocks noChangeAspect="1" noChangeArrowheads="1"/>
          </p:cNvPicPr>
          <p:nvPr/>
        </p:nvPicPr>
        <p:blipFill>
          <a:blip r:embed="rId3" cstate="print"/>
          <a:srcRect/>
          <a:stretch>
            <a:fillRect/>
          </a:stretch>
        </p:blipFill>
        <p:spPr bwMode="auto">
          <a:xfrm>
            <a:off x="457200" y="1752600"/>
            <a:ext cx="4419600" cy="4114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rgbClr val="92D050"/>
          </a:solidFill>
        </p:spPr>
        <p:txBody>
          <a:bodyPr>
            <a:noAutofit/>
          </a:bodyPr>
          <a:lstStyle/>
          <a:p>
            <a:r>
              <a:rPr lang="en-029" sz="4800" dirty="0" smtClean="0">
                <a:latin typeface="Berlin Sans FB" pitchFamily="34" charset="0"/>
              </a:rPr>
              <a:t>Why have student librarians?</a:t>
            </a:r>
            <a:r>
              <a:rPr lang="en-029" sz="5400" dirty="0" smtClean="0">
                <a:latin typeface="Berlin Sans FB" pitchFamily="34" charset="0"/>
              </a:rPr>
              <a:t> </a:t>
            </a:r>
            <a:endParaRPr lang="en-029" sz="5400" dirty="0">
              <a:latin typeface="Berlin Sans FB" pitchFamily="34" charset="0"/>
            </a:endParaRPr>
          </a:p>
        </p:txBody>
      </p:sp>
      <p:sp>
        <p:nvSpPr>
          <p:cNvPr id="3" name="Content Placeholder 2"/>
          <p:cNvSpPr>
            <a:spLocks noGrp="1"/>
          </p:cNvSpPr>
          <p:nvPr>
            <p:ph sz="half" idx="1"/>
          </p:nvPr>
        </p:nvSpPr>
        <p:spPr>
          <a:solidFill>
            <a:srgbClr val="66FF33"/>
          </a:solidFill>
        </p:spPr>
        <p:txBody>
          <a:bodyPr/>
          <a:lstStyle/>
          <a:p>
            <a:pPr>
              <a:buNone/>
            </a:pPr>
            <a:r>
              <a:rPr lang="en-029" dirty="0" smtClean="0"/>
              <a:t>Makes it easier for the librarian or library teacher to carry out the library’s programmes.</a:t>
            </a:r>
            <a:endParaRPr lang="en-029"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95800" y="1600200"/>
            <a:ext cx="4191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rgbClr val="663300"/>
          </a:solidFill>
        </p:spPr>
        <p:txBody>
          <a:bodyPr/>
          <a:lstStyle/>
          <a:p>
            <a:r>
              <a:rPr lang="en-029" dirty="0" smtClean="0">
                <a:solidFill>
                  <a:schemeClr val="bg1"/>
                </a:solidFill>
              </a:rPr>
              <a:t>Why have student librarians?</a:t>
            </a:r>
            <a:endParaRPr lang="en-029" dirty="0">
              <a:solidFill>
                <a:schemeClr val="bg1"/>
              </a:solidFill>
            </a:endParaRPr>
          </a:p>
        </p:txBody>
      </p:sp>
      <p:sp>
        <p:nvSpPr>
          <p:cNvPr id="3" name="Content Placeholder 2"/>
          <p:cNvSpPr>
            <a:spLocks noGrp="1"/>
          </p:cNvSpPr>
          <p:nvPr>
            <p:ph sz="half" idx="1"/>
          </p:nvPr>
        </p:nvSpPr>
        <p:spPr>
          <a:solidFill>
            <a:srgbClr val="8A6554"/>
          </a:solidFill>
        </p:spPr>
        <p:txBody>
          <a:bodyPr/>
          <a:lstStyle/>
          <a:p>
            <a:r>
              <a:rPr lang="en-029" dirty="0" smtClean="0">
                <a:solidFill>
                  <a:schemeClr val="bg1"/>
                </a:solidFill>
              </a:rPr>
              <a:t>Allows the school management to view the library through the eyes of the students.</a:t>
            </a:r>
          </a:p>
          <a:p>
            <a:r>
              <a:rPr lang="en-029" dirty="0" smtClean="0">
                <a:solidFill>
                  <a:schemeClr val="bg1"/>
                </a:solidFill>
              </a:rPr>
              <a:t>Helps generate more interest in the library.</a:t>
            </a:r>
          </a:p>
          <a:p>
            <a:r>
              <a:rPr lang="en-029" dirty="0" smtClean="0">
                <a:solidFill>
                  <a:schemeClr val="bg1"/>
                </a:solidFill>
              </a:rPr>
              <a:t>Makes it easier to keep the library opened</a:t>
            </a:r>
            <a:r>
              <a:rPr lang="en-029" dirty="0" smtClean="0"/>
              <a:t>.</a:t>
            </a:r>
            <a:endParaRPr lang="en-029" dirty="0"/>
          </a:p>
        </p:txBody>
      </p:sp>
      <p:pic>
        <p:nvPicPr>
          <p:cNvPr id="5" name="Content Placeholder 5"/>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495800" y="1600200"/>
            <a:ext cx="4114800" cy="4495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2">
              <a:lumMod val="60000"/>
              <a:lumOff val="40000"/>
            </a:schemeClr>
          </a:solidFill>
        </p:spPr>
        <p:txBody>
          <a:bodyPr>
            <a:normAutofit fontScale="90000"/>
          </a:bodyPr>
          <a:lstStyle/>
          <a:p>
            <a:r>
              <a:rPr lang="en-US" dirty="0" smtClean="0">
                <a:solidFill>
                  <a:schemeClr val="accent6">
                    <a:lumMod val="50000"/>
                  </a:schemeClr>
                </a:solidFill>
                <a:latin typeface="Jokerman" pitchFamily="82" charset="0"/>
              </a:rPr>
              <a:t>Different Parts of the </a:t>
            </a:r>
            <a:r>
              <a:rPr lang="en-US" dirty="0" err="1" smtClean="0">
                <a:solidFill>
                  <a:schemeClr val="accent6">
                    <a:lumMod val="50000"/>
                  </a:schemeClr>
                </a:solidFill>
                <a:latin typeface="Jokerman" pitchFamily="82" charset="0"/>
              </a:rPr>
              <a:t>LIbrary</a:t>
            </a:r>
            <a:endParaRPr lang="en-029" dirty="0">
              <a:solidFill>
                <a:schemeClr val="accent6">
                  <a:lumMod val="50000"/>
                </a:schemeClr>
              </a:solidFill>
            </a:endParaRPr>
          </a:p>
        </p:txBody>
      </p:sp>
      <p:sp>
        <p:nvSpPr>
          <p:cNvPr id="3" name="Content Placeholder 2"/>
          <p:cNvSpPr>
            <a:spLocks noGrp="1"/>
          </p:cNvSpPr>
          <p:nvPr>
            <p:ph sz="half" idx="1"/>
          </p:nvPr>
        </p:nvSpPr>
        <p:spPr>
          <a:solidFill>
            <a:schemeClr val="accent2">
              <a:lumMod val="20000"/>
              <a:lumOff val="80000"/>
            </a:schemeClr>
          </a:solidFill>
        </p:spPr>
        <p:txBody>
          <a:bodyPr>
            <a:normAutofit fontScale="85000" lnSpcReduction="10000"/>
          </a:bodyPr>
          <a:lstStyle/>
          <a:p>
            <a:r>
              <a:rPr lang="en-US" b="1" dirty="0" smtClean="0">
                <a:solidFill>
                  <a:schemeClr val="accent6">
                    <a:lumMod val="50000"/>
                  </a:schemeClr>
                </a:solidFill>
              </a:rPr>
              <a:t>Bag Check-in</a:t>
            </a:r>
            <a:r>
              <a:rPr lang="en-US" dirty="0" smtClean="0">
                <a:solidFill>
                  <a:schemeClr val="accent6">
                    <a:lumMod val="50000"/>
                  </a:schemeClr>
                </a:solidFill>
              </a:rPr>
              <a:t>-Leave all bags and books. No ice pops, open drinks or food. </a:t>
            </a:r>
          </a:p>
          <a:p>
            <a:r>
              <a:rPr lang="en-US" b="1" dirty="0" smtClean="0">
                <a:solidFill>
                  <a:schemeClr val="accent6">
                    <a:lumMod val="50000"/>
                  </a:schemeClr>
                </a:solidFill>
              </a:rPr>
              <a:t>Circulation Desk</a:t>
            </a:r>
            <a:r>
              <a:rPr lang="en-US" dirty="0" smtClean="0">
                <a:solidFill>
                  <a:schemeClr val="accent6">
                    <a:lumMod val="50000"/>
                  </a:schemeClr>
                </a:solidFill>
              </a:rPr>
              <a:t>- Check books out and in. Students return books here to the librarian. Direct students to the different sections. Keeps track of how many children in the library at a given time. No more than 15 students. </a:t>
            </a:r>
          </a:p>
          <a:p>
            <a:endParaRPr lang="en-029" dirty="0"/>
          </a:p>
        </p:txBody>
      </p:sp>
      <p:pic>
        <p:nvPicPr>
          <p:cNvPr id="3074" name="Picture 2" descr="C:\Users\Olivia\Desktop\Parts of the libary.gif"/>
          <p:cNvPicPr>
            <a:picLocks noGrp="1" noChangeAspect="1" noChangeArrowheads="1"/>
          </p:cNvPicPr>
          <p:nvPr>
            <p:ph sz="half" idx="2"/>
          </p:nvPr>
        </p:nvPicPr>
        <p:blipFill>
          <a:blip r:embed="rId2" cstate="print"/>
          <a:srcRect/>
          <a:stretch>
            <a:fillRect/>
          </a:stretch>
        </p:blipFill>
        <p:spPr bwMode="auto">
          <a:xfrm>
            <a:off x="4572000" y="1981200"/>
            <a:ext cx="4000500" cy="38393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rgbClr val="92D050"/>
          </a:solidFill>
        </p:spPr>
        <p:txBody>
          <a:bodyPr>
            <a:normAutofit fontScale="90000"/>
          </a:bodyPr>
          <a:lstStyle/>
          <a:p>
            <a:r>
              <a:rPr lang="en-US" dirty="0" smtClean="0">
                <a:latin typeface="Jokerman" pitchFamily="82" charset="0"/>
              </a:rPr>
              <a:t>How is the Library Organized?</a:t>
            </a:r>
            <a:endParaRPr lang="en-029" dirty="0"/>
          </a:p>
        </p:txBody>
      </p:sp>
      <p:sp>
        <p:nvSpPr>
          <p:cNvPr id="3" name="Content Placeholder 2"/>
          <p:cNvSpPr>
            <a:spLocks noGrp="1"/>
          </p:cNvSpPr>
          <p:nvPr>
            <p:ph sz="half" idx="1"/>
          </p:nvPr>
        </p:nvSpPr>
        <p:spPr>
          <a:xfrm>
            <a:off x="457200" y="1676400"/>
            <a:ext cx="4038600" cy="4449763"/>
          </a:xfrm>
        </p:spPr>
        <p:txBody>
          <a:bodyPr>
            <a:normAutofit fontScale="92500" lnSpcReduction="10000"/>
          </a:bodyPr>
          <a:lstStyle/>
          <a:p>
            <a:r>
              <a:rPr lang="en-US" b="1" dirty="0" smtClean="0">
                <a:cs typeface="Estrangelo Edessa" pitchFamily="66" charset="0"/>
              </a:rPr>
              <a:t>Circulation Desk 	</a:t>
            </a:r>
          </a:p>
          <a:p>
            <a:r>
              <a:rPr lang="en-US" b="1" dirty="0" smtClean="0">
                <a:cs typeface="Estrangelo Edessa" pitchFamily="66" charset="0"/>
              </a:rPr>
              <a:t>Teacher Section</a:t>
            </a:r>
          </a:p>
          <a:p>
            <a:r>
              <a:rPr lang="en-US" b="1" dirty="0" smtClean="0">
                <a:cs typeface="Estrangelo Edessa" pitchFamily="66" charset="0"/>
              </a:rPr>
              <a:t>Student Section</a:t>
            </a:r>
          </a:p>
          <a:p>
            <a:r>
              <a:rPr lang="en-US" b="1" dirty="0" smtClean="0">
                <a:cs typeface="Estrangelo Edessa" pitchFamily="66" charset="0"/>
              </a:rPr>
              <a:t>Reference</a:t>
            </a:r>
          </a:p>
          <a:p>
            <a:r>
              <a:rPr lang="en-US" b="1" dirty="0" smtClean="0">
                <a:cs typeface="Estrangelo Edessa" pitchFamily="66" charset="0"/>
              </a:rPr>
              <a:t>Books Displays</a:t>
            </a:r>
            <a:endParaRPr lang="en-US" b="1" dirty="0" smtClean="0">
              <a:cs typeface="Estrangelo Edessa" pitchFamily="66" charset="0"/>
            </a:endParaRPr>
          </a:p>
          <a:p>
            <a:r>
              <a:rPr lang="en-US" b="1" dirty="0" smtClean="0">
                <a:cs typeface="Estrangelo Edessa" pitchFamily="66" charset="0"/>
              </a:rPr>
              <a:t>Science/Health</a:t>
            </a:r>
            <a:endParaRPr lang="en-US" b="1" dirty="0" smtClean="0">
              <a:cs typeface="Estrangelo Edessa" pitchFamily="66" charset="0"/>
            </a:endParaRPr>
          </a:p>
          <a:p>
            <a:r>
              <a:rPr lang="en-US" b="1" dirty="0" smtClean="0">
                <a:cs typeface="Estrangelo Edessa" pitchFamily="66" charset="0"/>
              </a:rPr>
              <a:t>History/Culture</a:t>
            </a:r>
            <a:endParaRPr lang="en-US" b="1" dirty="0" smtClean="0">
              <a:cs typeface="Estrangelo Edessa" pitchFamily="66" charset="0"/>
            </a:endParaRPr>
          </a:p>
          <a:p>
            <a:r>
              <a:rPr lang="en-US" b="1" dirty="0" smtClean="0">
                <a:cs typeface="Estrangelo Edessa" pitchFamily="66" charset="0"/>
              </a:rPr>
              <a:t>Caribbean Literature</a:t>
            </a:r>
          </a:p>
          <a:p>
            <a:r>
              <a:rPr lang="en-US" b="1" dirty="0" smtClean="0">
                <a:cs typeface="Estrangelo Edessa" pitchFamily="66" charset="0"/>
              </a:rPr>
              <a:t>Reading Tables</a:t>
            </a:r>
          </a:p>
          <a:p>
            <a:r>
              <a:rPr lang="en-US" b="1" dirty="0" smtClean="0">
                <a:cs typeface="Estrangelo Edessa" pitchFamily="66" charset="0"/>
              </a:rPr>
              <a:t>Bag Check-in</a:t>
            </a:r>
          </a:p>
          <a:p>
            <a:endParaRPr lang="en-029" dirty="0"/>
          </a:p>
        </p:txBody>
      </p:sp>
      <p:pic>
        <p:nvPicPr>
          <p:cNvPr id="7" name="Content Placeholder 8"/>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3962400" y="1676400"/>
            <a:ext cx="4953000"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solidFill>
            <a:srgbClr val="9900CC"/>
          </a:solidFill>
        </p:spPr>
        <p:txBody>
          <a:bodyPr/>
          <a:lstStyle/>
          <a:p>
            <a:r>
              <a:rPr lang="en-029" dirty="0" smtClean="0">
                <a:solidFill>
                  <a:schemeClr val="bg1"/>
                </a:solidFill>
                <a:latin typeface="Berlin Sans FB Demi" pitchFamily="34" charset="0"/>
              </a:rPr>
              <a:t>Classifying Books</a:t>
            </a:r>
            <a:endParaRPr lang="en-029" dirty="0">
              <a:solidFill>
                <a:schemeClr val="bg1"/>
              </a:solidFill>
              <a:latin typeface="Berlin Sans FB Demi" pitchFamily="34" charset="0"/>
            </a:endParaRPr>
          </a:p>
        </p:txBody>
      </p:sp>
      <p:sp>
        <p:nvSpPr>
          <p:cNvPr id="3" name="Content Placeholder 2"/>
          <p:cNvSpPr>
            <a:spLocks noGrp="1"/>
          </p:cNvSpPr>
          <p:nvPr>
            <p:ph idx="1"/>
          </p:nvPr>
        </p:nvSpPr>
        <p:spPr>
          <a:xfrm>
            <a:off x="457200" y="1447800"/>
            <a:ext cx="8229600" cy="4724400"/>
          </a:xfrm>
          <a:solidFill>
            <a:srgbClr val="CC00FF"/>
          </a:solidFill>
        </p:spPr>
        <p:txBody>
          <a:bodyPr/>
          <a:lstStyle/>
          <a:p>
            <a:pPr algn="ctr">
              <a:buNone/>
            </a:pPr>
            <a:r>
              <a:rPr lang="en-029" dirty="0" smtClean="0">
                <a:solidFill>
                  <a:schemeClr val="bg1"/>
                </a:solidFill>
              </a:rPr>
              <a:t>Books can be sorted into different categories.  Put fiction and non-fiction together and sort them into five different groups.</a:t>
            </a:r>
          </a:p>
          <a:p>
            <a:pPr algn="ctr">
              <a:buNone/>
            </a:pPr>
            <a:r>
              <a:rPr lang="en-029" dirty="0" smtClean="0">
                <a:solidFill>
                  <a:schemeClr val="bg1"/>
                </a:solidFill>
              </a:rPr>
              <a:t>Level 1 (K-Grade1)</a:t>
            </a:r>
          </a:p>
          <a:p>
            <a:pPr algn="ctr">
              <a:buNone/>
            </a:pPr>
            <a:r>
              <a:rPr lang="en-029" dirty="0" smtClean="0">
                <a:solidFill>
                  <a:schemeClr val="bg1"/>
                </a:solidFill>
              </a:rPr>
              <a:t>Level 2 (Grades 2,3 and 4)</a:t>
            </a:r>
          </a:p>
          <a:p>
            <a:pPr algn="ctr">
              <a:buNone/>
            </a:pPr>
            <a:r>
              <a:rPr lang="en-029" dirty="0" smtClean="0">
                <a:solidFill>
                  <a:schemeClr val="bg1"/>
                </a:solidFill>
              </a:rPr>
              <a:t>Level 3 (Grades 5 and 6)</a:t>
            </a:r>
          </a:p>
          <a:p>
            <a:pPr algn="ctr">
              <a:buNone/>
            </a:pPr>
            <a:r>
              <a:rPr lang="en-029" dirty="0" smtClean="0">
                <a:solidFill>
                  <a:schemeClr val="bg1"/>
                </a:solidFill>
              </a:rPr>
              <a:t>Reference </a:t>
            </a:r>
          </a:p>
          <a:p>
            <a:pPr algn="ctr">
              <a:buNone/>
            </a:pPr>
            <a:r>
              <a:rPr lang="en-029" dirty="0" smtClean="0">
                <a:solidFill>
                  <a:schemeClr val="bg1"/>
                </a:solidFill>
              </a:rPr>
              <a:t>Teachers</a:t>
            </a:r>
          </a:p>
          <a:p>
            <a:pPr>
              <a:buNone/>
            </a:pPr>
            <a:endParaRPr lang="en-029"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Classifying Books</a:t>
            </a:r>
            <a:endParaRPr lang="en-029" dirty="0"/>
          </a:p>
        </p:txBody>
      </p:sp>
      <p:sp>
        <p:nvSpPr>
          <p:cNvPr id="3" name="Content Placeholder 2"/>
          <p:cNvSpPr>
            <a:spLocks noGrp="1"/>
          </p:cNvSpPr>
          <p:nvPr>
            <p:ph sz="half" idx="1"/>
          </p:nvPr>
        </p:nvSpPr>
        <p:spPr>
          <a:solidFill>
            <a:srgbClr val="FFFF00"/>
          </a:solidFill>
        </p:spPr>
        <p:txBody>
          <a:bodyPr/>
          <a:lstStyle/>
          <a:p>
            <a:pPr>
              <a:buNone/>
            </a:pPr>
            <a:r>
              <a:rPr lang="en-029" dirty="0" smtClean="0"/>
              <a:t>Level 1: Yellow</a:t>
            </a:r>
          </a:p>
          <a:p>
            <a:pPr>
              <a:buNone/>
            </a:pPr>
            <a:r>
              <a:rPr lang="en-029" dirty="0" smtClean="0"/>
              <a:t>Kindergarten and Grade 1</a:t>
            </a:r>
          </a:p>
          <a:p>
            <a:pPr>
              <a:buNone/>
            </a:pPr>
            <a:endParaRPr lang="en-029" dirty="0"/>
          </a:p>
          <a:p>
            <a:pPr>
              <a:buNone/>
            </a:pPr>
            <a:r>
              <a:rPr lang="en-029" dirty="0" smtClean="0"/>
              <a:t>Large letters</a:t>
            </a:r>
          </a:p>
          <a:p>
            <a:pPr>
              <a:buNone/>
            </a:pPr>
            <a:r>
              <a:rPr lang="en-029" dirty="0" smtClean="0"/>
              <a:t>Few words on each page</a:t>
            </a:r>
          </a:p>
          <a:p>
            <a:pPr>
              <a:buNone/>
            </a:pPr>
            <a:r>
              <a:rPr lang="en-029" dirty="0" smtClean="0"/>
              <a:t>Lots of pictures</a:t>
            </a:r>
            <a:endParaRPr lang="en-029" dirty="0"/>
          </a:p>
        </p:txBody>
      </p:sp>
      <p:pic>
        <p:nvPicPr>
          <p:cNvPr id="5" name="D04867BC-6CAD-412C-8EA3-9745699A28E5" descr="image1.JPG"/>
          <p:cNvPicPr>
            <a:picLocks noGrp="1"/>
          </p:cNvPicPr>
          <p:nvPr>
            <p:ph sz="half" idx="2"/>
          </p:nvPr>
        </p:nvPicPr>
        <p:blipFill>
          <a:blip r:embed="rId2" r:link="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648200" y="1843881"/>
            <a:ext cx="4038600" cy="40386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fontScale="90000"/>
          </a:bodyPr>
          <a:lstStyle/>
          <a:p>
            <a:r>
              <a:rPr lang="en-029" dirty="0" smtClean="0">
                <a:latin typeface="Bookman Old Style" pitchFamily="18" charset="0"/>
              </a:rPr>
              <a:t>Classifying </a:t>
            </a:r>
            <a:r>
              <a:rPr lang="en-029" dirty="0" smtClean="0">
                <a:latin typeface="Bookman Old Style" pitchFamily="18" charset="0"/>
              </a:rPr>
              <a:t>Books</a:t>
            </a:r>
            <a:br>
              <a:rPr lang="en-029" dirty="0" smtClean="0">
                <a:latin typeface="Bookman Old Style" pitchFamily="18" charset="0"/>
              </a:rPr>
            </a:br>
            <a:r>
              <a:rPr lang="en-029" dirty="0" smtClean="0">
                <a:latin typeface="Bookman Old Style" pitchFamily="18" charset="0"/>
              </a:rPr>
              <a:t>Level 2 </a:t>
            </a:r>
            <a:endParaRPr lang="en-029" dirty="0">
              <a:latin typeface="Bookman Old Style" pitchFamily="18" charset="0"/>
            </a:endParaRPr>
          </a:p>
        </p:txBody>
      </p:sp>
      <p:sp>
        <p:nvSpPr>
          <p:cNvPr id="3" name="Content Placeholder 2"/>
          <p:cNvSpPr>
            <a:spLocks noGrp="1"/>
          </p:cNvSpPr>
          <p:nvPr>
            <p:ph sz="half" idx="1"/>
          </p:nvPr>
        </p:nvSpPr>
        <p:spPr>
          <a:blipFill>
            <a:blip r:embed="rId2" cstate="print"/>
            <a:tile tx="0" ty="0" sx="100000" sy="100000" flip="none" algn="tl"/>
          </a:blipFill>
        </p:spPr>
        <p:txBody>
          <a:bodyPr/>
          <a:lstStyle/>
          <a:p>
            <a:pPr>
              <a:buNone/>
            </a:pPr>
            <a:r>
              <a:rPr lang="en-029" b="1" dirty="0" smtClean="0"/>
              <a:t>Level 2 Blue</a:t>
            </a:r>
          </a:p>
          <a:p>
            <a:pPr>
              <a:buNone/>
            </a:pPr>
            <a:r>
              <a:rPr lang="en-029" dirty="0" smtClean="0"/>
              <a:t>Grades 2, 3 and 4</a:t>
            </a:r>
          </a:p>
          <a:p>
            <a:pPr>
              <a:buNone/>
            </a:pPr>
            <a:endParaRPr lang="en-029" dirty="0"/>
          </a:p>
          <a:p>
            <a:pPr>
              <a:buNone/>
            </a:pPr>
            <a:r>
              <a:rPr lang="en-029" dirty="0" smtClean="0"/>
              <a:t>. Several sentences,</a:t>
            </a:r>
          </a:p>
          <a:p>
            <a:pPr>
              <a:buNone/>
            </a:pPr>
            <a:r>
              <a:rPr lang="en-029" dirty="0" smtClean="0"/>
              <a:t>. Medium letter size</a:t>
            </a:r>
          </a:p>
          <a:p>
            <a:pPr>
              <a:buNone/>
            </a:pPr>
            <a:r>
              <a:rPr lang="en-029" dirty="0" smtClean="0"/>
              <a:t>. Fewer pictures</a:t>
            </a:r>
          </a:p>
          <a:p>
            <a:pPr>
              <a:buNone/>
            </a:pPr>
            <a:r>
              <a:rPr lang="en-029" dirty="0" smtClean="0"/>
              <a:t>. Short chapter books</a:t>
            </a:r>
          </a:p>
        </p:txBody>
      </p:sp>
      <p:pic>
        <p:nvPicPr>
          <p:cNvPr id="5" name="0CAD8D9B-DBA3-4B9F-8679-502C23B9C404" descr="image2.JPG"/>
          <p:cNvPicPr>
            <a:picLocks noGrp="1"/>
          </p:cNvPicPr>
          <p:nvPr>
            <p:ph sz="half" idx="2"/>
          </p:nvPr>
        </p:nvPicPr>
        <p:blipFill>
          <a:blip r:embed="rId3" r:link="rId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648200" y="1843881"/>
            <a:ext cx="4038600" cy="40386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7547</TotalTime>
  <Words>727</Words>
  <Application>Microsoft Office PowerPoint</Application>
  <PresentationFormat>On-screen Show (4:3)</PresentationFormat>
  <Paragraphs>122</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Hands Across the Sea Student Librarians Programme</vt:lpstr>
      <vt:lpstr>What is the Hands Student Librarians Programme?</vt:lpstr>
      <vt:lpstr>Why have student librarians? </vt:lpstr>
      <vt:lpstr>Why have student librarians?</vt:lpstr>
      <vt:lpstr>Different Parts of the LIbrary</vt:lpstr>
      <vt:lpstr>How is the Library Organized?</vt:lpstr>
      <vt:lpstr>Classifying Books</vt:lpstr>
      <vt:lpstr>Classifying Books</vt:lpstr>
      <vt:lpstr>Classifying Books Level 2 </vt:lpstr>
      <vt:lpstr>Classifying Books</vt:lpstr>
      <vt:lpstr>Classifying Books</vt:lpstr>
      <vt:lpstr>Classifying Books</vt:lpstr>
      <vt:lpstr>Books inventory</vt:lpstr>
      <vt:lpstr>Books Inventory</vt:lpstr>
      <vt:lpstr>Check out System</vt:lpstr>
      <vt:lpstr>Care of the Books</vt:lpstr>
      <vt:lpstr>Parts of A Book</vt:lpstr>
      <vt:lpstr>Skills and Attitudes:</vt:lpstr>
      <vt:lpstr>Library Rules</vt:lpstr>
      <vt:lpstr> Working in the Library </vt:lpstr>
      <vt:lpstr>Reading in the Library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Across the Sea Student Librarians Programme</dc:title>
  <dc:creator>Olivia</dc:creator>
  <cp:lastModifiedBy>Olivia</cp:lastModifiedBy>
  <cp:revision>58</cp:revision>
  <dcterms:created xsi:type="dcterms:W3CDTF">2016-04-19T01:01:13Z</dcterms:created>
  <dcterms:modified xsi:type="dcterms:W3CDTF">2016-04-24T10:49:12Z</dcterms:modified>
</cp:coreProperties>
</file>